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95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3" r:id="rId7"/>
    <p:sldId id="268" r:id="rId8"/>
    <p:sldId id="264" r:id="rId9"/>
    <p:sldId id="271" r:id="rId10"/>
    <p:sldId id="266" r:id="rId11"/>
    <p:sldId id="272" r:id="rId12"/>
    <p:sldId id="261" r:id="rId13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83026" autoAdjust="0"/>
  </p:normalViewPr>
  <p:slideViewPr>
    <p:cSldViewPr snapToGrid="0" showGuides="1">
      <p:cViewPr>
        <p:scale>
          <a:sx n="40" d="100"/>
          <a:sy n="40" d="100"/>
        </p:scale>
        <p:origin x="1584" y="312"/>
      </p:cViewPr>
      <p:guideLst>
        <p:guide orient="horz" pos="2136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862" y="9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0E7DF3-FE02-4A7A-88AA-0B8EF24DA87C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4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699D154-C081-4433-AC07-661EE691A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3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Let's learn about Defining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9948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describe what type of value the function returns using the arrow and a type in the header.</a:t>
            </a:r>
          </a:p>
          <a:p>
            <a:r>
              <a:rPr lang="en-US" dirty="0"/>
              <a:t>But note that it is the **return statement** that actually makes a value</a:t>
            </a:r>
          </a:p>
          <a:p>
            <a:r>
              <a:rPr lang="en-US" dirty="0"/>
              <a:t>get returned; the header just describes what should be returned.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288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When you call a function, a value is always returned.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Even if you forget the return statement, the special value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`None`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will be returned.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If you are writing code in the console, then you will see any non-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`None`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values appear.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But if you are writing code in a regular editor, the value will not appear in the console unless you use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`print`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We will sometimes print the result of calling a function, but remember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that printing is not necessary to call a function.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802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Sometimes, we want to define a function without writing its body just yet.</a:t>
            </a:r>
          </a:p>
          <a:p>
            <a:r>
              <a:rPr lang="en-US" dirty="0"/>
              <a:t>We use a special statement named "pass" to fill in the body until we're ready to write it.</a:t>
            </a:r>
          </a:p>
          <a:p>
            <a:r>
              <a:rPr lang="en-US" dirty="0"/>
              <a:t>Pass is a very special statement: it does absolutely nothing but take up space, telling the computer to "pass over" this line.</a:t>
            </a:r>
          </a:p>
          <a:p>
            <a:r>
              <a:rPr lang="en-US" dirty="0"/>
              <a:t>Since we always have to have a body, if we didn't put the word pass there, Python would crash with a syntax error.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5916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create your own functions in Python.</a:t>
            </a:r>
          </a:p>
          <a:p>
            <a:r>
              <a:rPr lang="en-US" dirty="0"/>
              <a:t>In fact, this is one of the most powerful features of programming, the ability to create your own functions.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80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two major pragmatic advantages of functions:</a:t>
            </a:r>
          </a:p>
          <a:p>
            <a:r>
              <a:rPr lang="en-US" dirty="0"/>
              <a:t>First, they allow us to reuse a chunk of code in multiple places.</a:t>
            </a:r>
          </a:p>
          <a:p>
            <a:r>
              <a:rPr lang="en-US" dirty="0"/>
              <a:t>Second, they allow us to debug a chunk of code in isolation from the rest of the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091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create a new function, you use the `def` keyword, which stands for "define".</a:t>
            </a:r>
          </a:p>
          <a:p>
            <a:r>
              <a:rPr lang="en-US" dirty="0"/>
              <a:t>You write `def`, the name of the function, an open parentheses, each of the parameters separated by commas, a closed parentheses, a dash, a greater than, the return type of the function, and a colon.</a:t>
            </a:r>
          </a:p>
          <a:p>
            <a:r>
              <a:rPr lang="en-US" dirty="0"/>
              <a:t>The parameters need their variable names, a colon, and their parameter type.</a:t>
            </a:r>
          </a:p>
          <a:p>
            <a:r>
              <a:rPr lang="en-US" dirty="0"/>
              <a:t>This entire line is called the header.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07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you call a function, you are executing the code stored in the "Body" of the function.</a:t>
            </a:r>
          </a:p>
          <a:p>
            <a:r>
              <a:rPr lang="en-US" dirty="0"/>
              <a:t>Everything "inside" the body should be indented 4 spaces.</a:t>
            </a:r>
          </a:p>
          <a:p>
            <a:r>
              <a:rPr lang="en-US" dirty="0"/>
              <a:t>In the block version, this is shown visually with the bar on the left.</a:t>
            </a:r>
          </a:p>
          <a:p>
            <a:r>
              <a:rPr lang="en-US" dirty="0"/>
              <a:t>The body must be there - in other words, it cannot be empty.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6347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Usually, you should use a verb as the name of the function.</a:t>
            </a:r>
          </a:p>
          <a:p>
            <a:r>
              <a:rPr lang="en-US" dirty="0"/>
              <a:t>The name helps other programmers understand what the function does.</a:t>
            </a:r>
          </a:p>
          <a:p>
            <a:r>
              <a:rPr lang="en-US" dirty="0"/>
              <a:t>Naming a function is just like naming a variable: you may only use letters, </a:t>
            </a:r>
          </a:p>
          <a:p>
            <a:r>
              <a:rPr lang="en-US" dirty="0"/>
              <a:t>numbers, and underscores, and it cannot start with a number.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132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you've defined a function, you can use it by calling the function.</a:t>
            </a:r>
          </a:p>
          <a:p>
            <a:r>
              <a:rPr lang="en-US" dirty="0"/>
              <a:t>As we did before, we combine the name of the function with **calling parentheses**.</a:t>
            </a:r>
          </a:p>
          <a:p>
            <a:r>
              <a:rPr lang="en-US" dirty="0"/>
              <a:t>Note how we still pass in **arguments**.</a:t>
            </a:r>
          </a:p>
          <a:p>
            <a:r>
              <a:rPr lang="en-US" dirty="0"/>
              <a:t>Here we call the function `add5` twice, first passing in the argument 10</a:t>
            </a:r>
          </a:p>
          <a:p>
            <a:r>
              <a:rPr lang="en-US" dirty="0"/>
              <a:t>and then the calling it again with the argument 3.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987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When you define a function, you can choose to add in </a:t>
            </a:r>
            <a:r>
              <a:rPr lang="en-US" b="1" dirty="0">
                <a:solidFill>
                  <a:srgbClr val="000080"/>
                </a:solidFill>
                <a:effectLst/>
                <a:latin typeface="Consolas" panose="020B0609020204030204" pitchFamily="49" charset="0"/>
              </a:rPr>
              <a:t>**parameters**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to the header.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These parameters will take on the value of the arguments when the function is called.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This can be very tricky to understand.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Each argument exactly matches one parameter.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 the code below, the parameter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`first`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will match to 3, -2, and -10.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The parameter </a:t>
            </a:r>
            <a:r>
              <a:rPr lang="en-US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`second`</a:t>
            </a:r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will match to 8, 5, and 10.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Remember, each function call happens one after the other.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897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modern Python, we can specify the type of each parameter.</a:t>
            </a:r>
          </a:p>
          <a:p>
            <a:r>
              <a:rPr lang="en-US" dirty="0"/>
              <a:t>So far, we know of five types: int, str, float, bool, and None.</a:t>
            </a:r>
          </a:p>
          <a:p>
            <a:r>
              <a:rPr lang="en-US" dirty="0"/>
              <a:t>Any time you call that function, the arguments must match the type of the parameter.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99D154-C081-4433-AC07-661EE691A8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80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39506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9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71BB9-6BF1-45DD-A295-1C16F94DB94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C068D8-D2B7-4162-B8EF-05E5DC99D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079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>
                <a:solidFill>
                  <a:schemeClr val="tx1"/>
                </a:solidFill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8/18/2020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5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9232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8/18/2020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8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buClrTx/>
              <a:defRPr sz="2200">
                <a:solidFill>
                  <a:schemeClr val="tx1"/>
                </a:solidFill>
              </a:defRPr>
            </a:lvl1pPr>
            <a:lvl2pPr>
              <a:buClrTx/>
              <a:defRPr sz="2000">
                <a:solidFill>
                  <a:schemeClr val="tx1"/>
                </a:solidFill>
              </a:defRPr>
            </a:lvl2pPr>
            <a:lvl3pPr>
              <a:buClrTx/>
              <a:defRPr sz="1800">
                <a:solidFill>
                  <a:schemeClr val="tx1"/>
                </a:solidFill>
              </a:defRPr>
            </a:lvl3pPr>
            <a:lvl4pPr>
              <a:buClrTx/>
              <a:defRPr sz="1600">
                <a:solidFill>
                  <a:schemeClr val="tx1"/>
                </a:solidFill>
              </a:defRPr>
            </a:lvl4pPr>
            <a:lvl5pPr>
              <a:buClrTx/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8/18/2020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08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8/18/2020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2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8/18/2020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8426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buClrTx/>
              <a:defRPr sz="3200">
                <a:solidFill>
                  <a:schemeClr val="tx1"/>
                </a:solidFill>
              </a:defRPr>
            </a:lvl1pPr>
            <a:lvl2pPr>
              <a:buClrTx/>
              <a:defRPr sz="2800">
                <a:solidFill>
                  <a:schemeClr val="tx1"/>
                </a:solidFill>
              </a:defRPr>
            </a:lvl2pPr>
            <a:lvl3pPr>
              <a:buClrTx/>
              <a:defRPr sz="2400">
                <a:solidFill>
                  <a:schemeClr val="tx1"/>
                </a:solidFill>
              </a:defRPr>
            </a:lvl3pPr>
            <a:lvl4pPr>
              <a:buClrTx/>
              <a:defRPr sz="2000">
                <a:solidFill>
                  <a:schemeClr val="tx1"/>
                </a:solidFill>
              </a:defRPr>
            </a:lvl4pPr>
            <a:lvl5pPr>
              <a:buClrTx/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8/18/2020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0621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8/18/2020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65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8571BB9-6BF1-45DD-A295-1C16F94DB944}" type="datetimeFigureOut">
              <a:rPr lang="en-US" smtClean="0"/>
              <a:pPr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78C068D8-D2B7-4162-B8EF-05E5DC99D35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55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6" r:id="rId1"/>
    <p:sldLayoutId id="2147484097" r:id="rId2"/>
    <p:sldLayoutId id="2147484098" r:id="rId3"/>
    <p:sldLayoutId id="2147484099" r:id="rId4"/>
    <p:sldLayoutId id="2147484100" r:id="rId5"/>
    <p:sldLayoutId id="2147484101" r:id="rId6"/>
    <p:sldLayoutId id="2147484102" r:id="rId7"/>
    <p:sldLayoutId id="2147484103" r:id="rId8"/>
    <p:sldLayoutId id="2147484104" r:id="rId9"/>
    <p:sldLayoutId id="2147484105" r:id="rId10"/>
    <p:sldLayoutId id="21474841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Tx/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en/calling-stickman-stick-figure-151869/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hyperlink" Target="https://openclipart.org/detail/91477/al%20military%20salute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A30BA-40E2-46F9-AF7E-383A31916D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Defining Functions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DB7E2-50CB-4BEE-9464-FFA228A3F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Introduction to Computer Science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A360522-F1F9-4931-9669-FA552976AF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889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4352">
        <p159:morph option="byObject"/>
      </p:transition>
    </mc:Choice>
    <mc:Fallback>
      <p:transition spd="slow" advTm="435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F783E-1D30-40B1-999A-BA796B05D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E19945-E9F0-46BD-8659-5170B6E88DCE}"/>
              </a:ext>
            </a:extLst>
          </p:cNvPr>
          <p:cNvSpPr/>
          <p:nvPr/>
        </p:nvSpPr>
        <p:spPr>
          <a:xfrm>
            <a:off x="883145" y="2939247"/>
            <a:ext cx="101353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area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length:int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, </a:t>
            </a:r>
            <a:r>
              <a:rPr lang="en-US" sz="32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width:int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 </a:t>
            </a:r>
            <a:r>
              <a:rPr lang="en-US" sz="320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int</a:t>
            </a:r>
            <a:r>
              <a:rPr lang="en-US" sz="32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2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return 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length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highlight>
                  <a:srgbClr val="FFFFFF"/>
                </a:highlight>
                <a:latin typeface="Courier New" panose="02070309020205020404" pitchFamily="49" charset="0"/>
              </a:rPr>
              <a:t>*</a:t>
            </a:r>
            <a:r>
              <a:rPr lang="en-US" sz="32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2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width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8DA1632A-82F6-4A57-807C-AA5ACEE44852}"/>
              </a:ext>
            </a:extLst>
          </p:cNvPr>
          <p:cNvSpPr/>
          <p:nvPr/>
        </p:nvSpPr>
        <p:spPr>
          <a:xfrm>
            <a:off x="1825925" y="4865298"/>
            <a:ext cx="1880558" cy="862642"/>
          </a:xfrm>
          <a:prstGeom prst="wedgeRoundRectCallout">
            <a:avLst>
              <a:gd name="adj1" fmla="val 16160"/>
              <a:gd name="adj2" fmla="val -15321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Return statement</a:t>
            </a: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48E157D6-A29D-4D13-9E4F-A7B4443633A1}"/>
              </a:ext>
            </a:extLst>
          </p:cNvPr>
          <p:cNvSpPr/>
          <p:nvPr/>
        </p:nvSpPr>
        <p:spPr>
          <a:xfrm>
            <a:off x="8893475" y="1769673"/>
            <a:ext cx="1880558" cy="862642"/>
          </a:xfrm>
          <a:prstGeom prst="wedgeRoundRectCallout">
            <a:avLst>
              <a:gd name="adj1" fmla="val -4100"/>
              <a:gd name="adj2" fmla="val 8749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Return type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AE809942-B02B-4B3F-987E-894A97C7EF7F}"/>
              </a:ext>
            </a:extLst>
          </p:cNvPr>
          <p:cNvSpPr/>
          <p:nvPr/>
        </p:nvSpPr>
        <p:spPr>
          <a:xfrm>
            <a:off x="8788700" y="3874529"/>
            <a:ext cx="1174450" cy="448868"/>
          </a:xfrm>
          <a:prstGeom prst="wedgeRoundRectCallout">
            <a:avLst>
              <a:gd name="adj1" fmla="val -29425"/>
              <a:gd name="adj2" fmla="val -13113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Arrow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82E83A5-BB60-4598-8E33-99D77DAD86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30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15219">
        <p159:morph option="byObject"/>
      </p:transition>
    </mc:Choice>
    <mc:Fallback>
      <p:transition spd="slow" advTm="1521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705F7-8C3F-495A-955B-87B1E42E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and Printing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C9402C-6784-42F0-B89B-BA7B883F1A64}"/>
              </a:ext>
            </a:extLst>
          </p:cNvPr>
          <p:cNvSpPr txBox="1"/>
          <p:nvPr/>
        </p:nvSpPr>
        <p:spPr>
          <a:xfrm>
            <a:off x="1142999" y="2226984"/>
            <a:ext cx="9276347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area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length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sz="32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sz="3200" b="0" dirty="0" err="1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-&gt; 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length * width</a:t>
            </a:r>
          </a:p>
          <a:p>
            <a:b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(area(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area(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sz="3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(area(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F3F10953-79D8-479E-9FD1-F937ACA0A445}"/>
              </a:ext>
            </a:extLst>
          </p:cNvPr>
          <p:cNvSpPr/>
          <p:nvPr/>
        </p:nvSpPr>
        <p:spPr>
          <a:xfrm>
            <a:off x="5494421" y="3678288"/>
            <a:ext cx="1989221" cy="556828"/>
          </a:xfrm>
          <a:prstGeom prst="wedgeRoundRectCallout">
            <a:avLst>
              <a:gd name="adj1" fmla="val -66250"/>
              <a:gd name="adj2" fmla="val -664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Prints 12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95FEC920-D0B1-4145-8C85-BB14F3AC8DF5}"/>
              </a:ext>
            </a:extLst>
          </p:cNvPr>
          <p:cNvSpPr/>
          <p:nvPr/>
        </p:nvSpPr>
        <p:spPr>
          <a:xfrm>
            <a:off x="5500435" y="4690158"/>
            <a:ext cx="5207670" cy="556828"/>
          </a:xfrm>
          <a:prstGeom prst="wedgeRoundRectCallout">
            <a:avLst>
              <a:gd name="adj1" fmla="val -56084"/>
              <a:gd name="adj2" fmla="val -6645"/>
              <a:gd name="adj3" fmla="val 16667"/>
            </a:avLst>
          </a:prstGeom>
          <a:ln>
            <a:solidFill>
              <a:srgbClr val="C000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Calculates 8 but does not print!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238F1C8C-7292-46B4-8CF9-994F29713990}"/>
              </a:ext>
            </a:extLst>
          </p:cNvPr>
          <p:cNvSpPr/>
          <p:nvPr/>
        </p:nvSpPr>
        <p:spPr>
          <a:xfrm>
            <a:off x="5494421" y="5692790"/>
            <a:ext cx="1989221" cy="556828"/>
          </a:xfrm>
          <a:prstGeom prst="wedgeRoundRectCallout">
            <a:avLst>
              <a:gd name="adj1" fmla="val -66250"/>
              <a:gd name="adj2" fmla="val -664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Prints 10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7D9A074-1770-4BA0-805C-8E34521073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637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521">
        <p:fade/>
      </p:transition>
    </mc:Choice>
    <mc:Fallback>
      <p:transition spd="med" advTm="305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B02E9-5113-4F36-B17B-C1E22E712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568E99-A018-47A4-97DD-5233FA45071F}"/>
              </a:ext>
            </a:extLst>
          </p:cNvPr>
          <p:cNvSpPr/>
          <p:nvPr/>
        </p:nvSpPr>
        <p:spPr>
          <a:xfrm>
            <a:off x="723900" y="3063982"/>
            <a:ext cx="52455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2400" dirty="0" err="1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func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abc</a:t>
            </a:r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 bool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)-&gt;</a:t>
            </a:r>
            <a:r>
              <a:rPr lang="en-US" sz="240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str</a:t>
            </a:r>
            <a:r>
              <a:rPr lang="en-US" sz="2400" b="1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   </a:t>
            </a:r>
            <a:r>
              <a:rPr lang="en-US" sz="2400" b="1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pass</a:t>
            </a:r>
            <a:endParaRPr lang="en-US" sz="240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A56993D-E17F-4028-95DD-F2DB96211403}"/>
              </a:ext>
            </a:extLst>
          </p:cNvPr>
          <p:cNvSpPr/>
          <p:nvPr/>
        </p:nvSpPr>
        <p:spPr>
          <a:xfrm>
            <a:off x="5557424" y="3090091"/>
            <a:ext cx="1046672" cy="778780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EAF073F-F165-4505-914F-6D4BAEDCCEC6}"/>
              </a:ext>
            </a:extLst>
          </p:cNvPr>
          <p:cNvSpPr/>
          <p:nvPr/>
        </p:nvSpPr>
        <p:spPr>
          <a:xfrm>
            <a:off x="1382381" y="4814478"/>
            <a:ext cx="2983303" cy="771305"/>
          </a:xfrm>
          <a:prstGeom prst="wedgeRoundRectCallout">
            <a:avLst>
              <a:gd name="adj1" fmla="val -32499"/>
              <a:gd name="adj2" fmla="val -159450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The "pass" means "do nothing"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44B78-C0F7-486F-9B84-6ADD0D3E66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8938" y="2457450"/>
            <a:ext cx="4900786" cy="2221046"/>
          </a:xfrm>
          <a:prstGeom prst="rect">
            <a:avLst/>
          </a:prstGeom>
        </p:spPr>
      </p:pic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101C5788-FB7D-439A-9E37-36632622ADE7}"/>
              </a:ext>
            </a:extLst>
          </p:cNvPr>
          <p:cNvSpPr/>
          <p:nvPr/>
        </p:nvSpPr>
        <p:spPr>
          <a:xfrm>
            <a:off x="7097382" y="4977153"/>
            <a:ext cx="2646694" cy="509247"/>
          </a:xfrm>
          <a:prstGeom prst="wedgeRoundRectCallout">
            <a:avLst>
              <a:gd name="adj1" fmla="val -24222"/>
              <a:gd name="adj2" fmla="val -196858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Nothing there!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646F980-9D8D-48DB-9D91-60C388D080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4543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7577">
        <p159:morph option="byObject"/>
      </p:transition>
    </mc:Choice>
    <mc:Fallback>
      <p:transition spd="slow" advTm="275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49BC7-9BF2-43EB-B948-6EF0162C9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Functions</a:t>
            </a:r>
          </a:p>
        </p:txBody>
      </p:sp>
      <p:pic>
        <p:nvPicPr>
          <p:cNvPr id="1026" name="Picture 2" descr="Cardboard box / package by Kliponius">
            <a:extLst>
              <a:ext uri="{FF2B5EF4-FFF2-40B4-BE49-F238E27FC236}">
                <a16:creationId xmlns:a16="http://schemas.microsoft.com/office/drawing/2014/main" id="{8F8609C6-C7B4-40EB-854A-CABFB1E4DF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9809" y="1965960"/>
            <a:ext cx="3919538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9EF3B7-1839-41B4-A441-167402A64C67}"/>
              </a:ext>
            </a:extLst>
          </p:cNvPr>
          <p:cNvSpPr txBox="1"/>
          <p:nvPr/>
        </p:nvSpPr>
        <p:spPr>
          <a:xfrm>
            <a:off x="4850652" y="3484751"/>
            <a:ext cx="2863970" cy="1323439"/>
          </a:xfrm>
          <a:prstGeom prst="rect">
            <a:avLst/>
          </a:prstGeom>
          <a:noFill/>
          <a:scene3d>
            <a:camera prst="isometricRightUp">
              <a:rot lat="1071253" lon="20998539" rev="577307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Homemade Functions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15591DF-3DB8-424F-BD3D-C3D08EDBA6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1728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9855">
        <p159:morph option="byObject"/>
      </p:transition>
    </mc:Choice>
    <mc:Fallback>
      <p:transition spd="slow" advTm="98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8EA90-B2CA-4A74-9399-18882526F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Functions?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B254D-F56D-4DA4-8E98-39A8FA7CC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057400"/>
            <a:ext cx="4953000" cy="40386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4400" dirty="0"/>
              <a:t>1. Code Reuse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62D79EC-AE68-4F1A-982D-CF89D9894719}"/>
              </a:ext>
            </a:extLst>
          </p:cNvPr>
          <p:cNvSpPr txBox="1">
            <a:spLocks/>
          </p:cNvSpPr>
          <p:nvPr/>
        </p:nvSpPr>
        <p:spPr>
          <a:xfrm>
            <a:off x="6286500" y="2057400"/>
            <a:ext cx="4953000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Tx/>
              <a:buSzPct val="80000"/>
              <a:buFont typeface="Corbe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SzPct val="80000"/>
              <a:buFont typeface="Corbe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SzPct val="80000"/>
              <a:buFont typeface="Corbe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Tx/>
              <a:buSzPct val="80000"/>
              <a:buFont typeface="Corbe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n-US" sz="4400" dirty="0"/>
              <a:t>2. Easier to debug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31CFAC8E-A565-4C70-ACB8-4876AF1DD1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096000" y="4076700"/>
            <a:ext cx="909637" cy="228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6667BB-C9A3-4CA1-B3EC-DEA87F8F947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48816" y="3901440"/>
            <a:ext cx="1143000" cy="2286000"/>
          </a:xfrm>
          <a:prstGeom prst="rect">
            <a:avLst/>
          </a:prstGeom>
        </p:spPr>
      </p:pic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86065896-8B40-4F4D-9722-9AA38C923A40}"/>
              </a:ext>
            </a:extLst>
          </p:cNvPr>
          <p:cNvSpPr/>
          <p:nvPr/>
        </p:nvSpPr>
        <p:spPr>
          <a:xfrm>
            <a:off x="7334250" y="3390900"/>
            <a:ext cx="4095749" cy="1676400"/>
          </a:xfrm>
          <a:prstGeom prst="wedgeRoundRectCallout">
            <a:avLst>
              <a:gd name="adj1" fmla="val -61531"/>
              <a:gd name="adj2" fmla="val 1704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Why isn't this part working? I'll extract it into a function to test it.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26B75E1B-0D47-4DE2-948D-4B9475F3A0D1}"/>
              </a:ext>
            </a:extLst>
          </p:cNvPr>
          <p:cNvSpPr/>
          <p:nvPr/>
        </p:nvSpPr>
        <p:spPr>
          <a:xfrm>
            <a:off x="1760873" y="3238500"/>
            <a:ext cx="3611227" cy="1676400"/>
          </a:xfrm>
          <a:prstGeom prst="wedgeRoundRectCallout">
            <a:avLst>
              <a:gd name="adj1" fmla="val -61298"/>
              <a:gd name="adj2" fmla="val 17045"/>
              <a:gd name="adj3" fmla="val 16667"/>
            </a:avLst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I need to use this multiple times! It should be a function.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9970C1F-E4BD-44FA-9331-B98186570A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5406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14801">
        <p159:morph option="byObject"/>
      </p:transition>
    </mc:Choice>
    <mc:Fallback>
      <p:transition spd="slow" advTm="148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17472-413E-4D22-944B-478E137B5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Syntax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E32400-6C67-410A-9627-A017D2C37110}"/>
              </a:ext>
            </a:extLst>
          </p:cNvPr>
          <p:cNvSpPr/>
          <p:nvPr/>
        </p:nvSpPr>
        <p:spPr>
          <a:xfrm>
            <a:off x="1296837" y="3390900"/>
            <a:ext cx="101331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spc="10" dirty="0">
                <a:solidFill>
                  <a:srgbClr val="00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def</a:t>
            </a:r>
            <a:r>
              <a:rPr lang="en-US" sz="3600" spc="1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spc="10" dirty="0">
                <a:solidFill>
                  <a:srgbClr val="FF00FF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name</a:t>
            </a:r>
            <a:r>
              <a:rPr lang="en-US" sz="3600" b="1" spc="1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US" sz="3600" spc="1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p1</a:t>
            </a:r>
            <a:r>
              <a:rPr lang="en-US" sz="3600" b="1" spc="1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 </a:t>
            </a:r>
            <a:r>
              <a:rPr lang="en-US" sz="3600" spc="1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int</a:t>
            </a:r>
            <a:r>
              <a:rPr lang="en-US" sz="3600" spc="10" dirty="0"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US" sz="3600" spc="1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US" sz="3600" spc="10" dirty="0">
                <a:solidFill>
                  <a:srgbClr val="00000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p2:</a:t>
            </a:r>
            <a:r>
              <a:rPr lang="en-US" sz="3600" spc="1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 str</a:t>
            </a:r>
            <a:r>
              <a:rPr lang="en-US" sz="3600" b="1" spc="1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) -&gt; </a:t>
            </a:r>
            <a:r>
              <a:rPr lang="en-US" sz="3600" spc="1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bool</a:t>
            </a:r>
            <a:r>
              <a:rPr lang="en-US" sz="3600" b="1" spc="10" dirty="0">
                <a:solidFill>
                  <a:srgbClr val="000080"/>
                </a:solidFill>
                <a:highlight>
                  <a:srgbClr val="FFFFFF"/>
                </a:highlight>
                <a:latin typeface="Courier New" panose="02070309020205020404" pitchFamily="49" charset="0"/>
              </a:rPr>
              <a:t>:</a:t>
            </a:r>
            <a:endParaRPr lang="en-US" sz="3600" spc="10" dirty="0">
              <a:solidFill>
                <a:srgbClr val="000000"/>
              </a:solidFill>
              <a:highlight>
                <a:srgbClr val="FFFFFF"/>
              </a:highlight>
              <a:latin typeface="Courier New" panose="02070309020205020404" pitchFamily="49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EDB8F95-680A-4E9E-AA12-AF43300BD4A4}"/>
              </a:ext>
            </a:extLst>
          </p:cNvPr>
          <p:cNvGrpSpPr/>
          <p:nvPr/>
        </p:nvGrpSpPr>
        <p:grpSpPr>
          <a:xfrm>
            <a:off x="1014649" y="1919809"/>
            <a:ext cx="1529044" cy="2054453"/>
            <a:chOff x="1014649" y="1919809"/>
            <a:chExt cx="1529044" cy="205445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6825D86-C2DA-4108-B7D3-F4FDC562DC3E}"/>
                </a:ext>
              </a:extLst>
            </p:cNvPr>
            <p:cNvSpPr/>
            <p:nvPr/>
          </p:nvSpPr>
          <p:spPr>
            <a:xfrm>
              <a:off x="1330457" y="3428999"/>
              <a:ext cx="897429" cy="54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7B47611-D843-4EA6-9ECF-4DEA763C715A}"/>
                </a:ext>
              </a:extLst>
            </p:cNvPr>
            <p:cNvCxnSpPr>
              <a:cxnSpLocks/>
              <a:stCxn id="18" idx="0"/>
              <a:endCxn id="21" idx="2"/>
            </p:cNvCxnSpPr>
            <p:nvPr/>
          </p:nvCxnSpPr>
          <p:spPr>
            <a:xfrm flipH="1" flipV="1">
              <a:off x="1779171" y="2873916"/>
              <a:ext cx="1" cy="555083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500D49-CFBF-4DCF-AF68-4DE90C9EE8A4}"/>
                </a:ext>
              </a:extLst>
            </p:cNvPr>
            <p:cNvSpPr txBox="1"/>
            <p:nvPr/>
          </p:nvSpPr>
          <p:spPr>
            <a:xfrm>
              <a:off x="1014649" y="1919809"/>
              <a:ext cx="15290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Define Keyword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499DD9B4-F371-4099-A793-6D6C94FC88DD}"/>
              </a:ext>
            </a:extLst>
          </p:cNvPr>
          <p:cNvGrpSpPr/>
          <p:nvPr/>
        </p:nvGrpSpPr>
        <p:grpSpPr>
          <a:xfrm>
            <a:off x="1659379" y="3447918"/>
            <a:ext cx="1947474" cy="2694747"/>
            <a:chOff x="1659379" y="3447918"/>
            <a:chExt cx="1947474" cy="2694747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232CF2B-5254-4016-ACB8-006F911DC503}"/>
                </a:ext>
              </a:extLst>
            </p:cNvPr>
            <p:cNvSpPr/>
            <p:nvPr/>
          </p:nvSpPr>
          <p:spPr>
            <a:xfrm>
              <a:off x="2455527" y="3447918"/>
              <a:ext cx="1151326" cy="54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DA83E6-286B-4BAE-90BC-8D3EC2BD72CB}"/>
                </a:ext>
              </a:extLst>
            </p:cNvPr>
            <p:cNvCxnSpPr>
              <a:cxnSpLocks/>
              <a:stCxn id="36" idx="2"/>
              <a:endCxn id="38" idx="0"/>
            </p:cNvCxnSpPr>
            <p:nvPr/>
          </p:nvCxnSpPr>
          <p:spPr>
            <a:xfrm flipH="1">
              <a:off x="2423901" y="3993181"/>
              <a:ext cx="607289" cy="1195377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16176FE-091B-4913-A7A7-9CD7F98C8758}"/>
                </a:ext>
              </a:extLst>
            </p:cNvPr>
            <p:cNvSpPr txBox="1"/>
            <p:nvPr/>
          </p:nvSpPr>
          <p:spPr>
            <a:xfrm>
              <a:off x="1659379" y="5188558"/>
              <a:ext cx="152904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Function name</a:t>
              </a:r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CA47D86-ADCD-49CD-988E-0CD6325245FE}"/>
              </a:ext>
            </a:extLst>
          </p:cNvPr>
          <p:cNvGrpSpPr/>
          <p:nvPr/>
        </p:nvGrpSpPr>
        <p:grpSpPr>
          <a:xfrm>
            <a:off x="3857626" y="3447918"/>
            <a:ext cx="3000573" cy="2172796"/>
            <a:chOff x="3857626" y="3447918"/>
            <a:chExt cx="3000573" cy="2172796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182980B-CAB5-4175-B5AE-2AF4FF55C53E}"/>
                </a:ext>
              </a:extLst>
            </p:cNvPr>
            <p:cNvSpPr/>
            <p:nvPr/>
          </p:nvSpPr>
          <p:spPr>
            <a:xfrm>
              <a:off x="3857626" y="3447918"/>
              <a:ext cx="533400" cy="54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F7F2FA6-A428-4563-A4D0-277EDA48BE5A}"/>
                </a:ext>
              </a:extLst>
            </p:cNvPr>
            <p:cNvCxnSpPr>
              <a:cxnSpLocks/>
              <a:stCxn id="28" idx="2"/>
              <a:endCxn id="30" idx="0"/>
            </p:cNvCxnSpPr>
            <p:nvPr/>
          </p:nvCxnSpPr>
          <p:spPr>
            <a:xfrm>
              <a:off x="4124326" y="3993181"/>
              <a:ext cx="848104" cy="673426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680DD6C-C3F8-498F-A737-D46DF522F382}"/>
                </a:ext>
              </a:extLst>
            </p:cNvPr>
            <p:cNvSpPr txBox="1"/>
            <p:nvPr/>
          </p:nvSpPr>
          <p:spPr>
            <a:xfrm>
              <a:off x="4047062" y="4666607"/>
              <a:ext cx="18507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Parameter names</a:t>
              </a: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5FFB7DC-CC42-4C9C-9B0D-4BEC24210A90}"/>
                </a:ext>
              </a:extLst>
            </p:cNvPr>
            <p:cNvCxnSpPr>
              <a:cxnSpLocks/>
              <a:stCxn id="49" idx="2"/>
              <a:endCxn id="30" idx="0"/>
            </p:cNvCxnSpPr>
            <p:nvPr/>
          </p:nvCxnSpPr>
          <p:spPr>
            <a:xfrm flipH="1">
              <a:off x="4972430" y="3993181"/>
              <a:ext cx="1619069" cy="673426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BB634DDA-3AA9-4EF9-8492-8D1FADF13784}"/>
                </a:ext>
              </a:extLst>
            </p:cNvPr>
            <p:cNvSpPr/>
            <p:nvPr/>
          </p:nvSpPr>
          <p:spPr>
            <a:xfrm>
              <a:off x="6324799" y="3447918"/>
              <a:ext cx="533400" cy="54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494F8530-9EC2-4EEB-BC07-D96A343B53A2}"/>
              </a:ext>
            </a:extLst>
          </p:cNvPr>
          <p:cNvGrpSpPr/>
          <p:nvPr/>
        </p:nvGrpSpPr>
        <p:grpSpPr>
          <a:xfrm>
            <a:off x="4964964" y="3447918"/>
            <a:ext cx="3328743" cy="2170871"/>
            <a:chOff x="4964964" y="3447918"/>
            <a:chExt cx="3328743" cy="2170871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0BA1A95-4824-4FB7-8AD6-DDA9E81F39E4}"/>
                </a:ext>
              </a:extLst>
            </p:cNvPr>
            <p:cNvSpPr/>
            <p:nvPr/>
          </p:nvSpPr>
          <p:spPr>
            <a:xfrm>
              <a:off x="4964964" y="3447918"/>
              <a:ext cx="886311" cy="54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B9AF2BA-6B83-4B48-8FAC-1884FAC83DC7}"/>
                </a:ext>
              </a:extLst>
            </p:cNvPr>
            <p:cNvSpPr/>
            <p:nvPr/>
          </p:nvSpPr>
          <p:spPr>
            <a:xfrm>
              <a:off x="7439025" y="3447918"/>
              <a:ext cx="854682" cy="54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82AC210-B761-4404-9B2B-0DFA2F485C27}"/>
                </a:ext>
              </a:extLst>
            </p:cNvPr>
            <p:cNvCxnSpPr>
              <a:cxnSpLocks/>
              <a:stCxn id="53" idx="2"/>
              <a:endCxn id="59" idx="0"/>
            </p:cNvCxnSpPr>
            <p:nvPr/>
          </p:nvCxnSpPr>
          <p:spPr>
            <a:xfrm>
              <a:off x="5408120" y="3993181"/>
              <a:ext cx="1532878" cy="671501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574217C-2A6F-43E6-9D43-6D8983C68E17}"/>
                </a:ext>
              </a:extLst>
            </p:cNvPr>
            <p:cNvSpPr txBox="1"/>
            <p:nvPr/>
          </p:nvSpPr>
          <p:spPr>
            <a:xfrm>
              <a:off x="6015630" y="4664682"/>
              <a:ext cx="18507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Parameter types</a:t>
              </a:r>
            </a:p>
          </p:txBody>
        </p: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EEB4A3D-F281-423F-8C51-EA497419BE7E}"/>
                </a:ext>
              </a:extLst>
            </p:cNvPr>
            <p:cNvCxnSpPr>
              <a:cxnSpLocks/>
              <a:stCxn id="54" idx="2"/>
              <a:endCxn id="59" idx="0"/>
            </p:cNvCxnSpPr>
            <p:nvPr/>
          </p:nvCxnSpPr>
          <p:spPr>
            <a:xfrm flipH="1">
              <a:off x="6940998" y="3993181"/>
              <a:ext cx="925368" cy="671501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0FE08670-D535-4F43-A120-E8512844B4F1}"/>
              </a:ext>
            </a:extLst>
          </p:cNvPr>
          <p:cNvGrpSpPr/>
          <p:nvPr/>
        </p:nvGrpSpPr>
        <p:grpSpPr>
          <a:xfrm>
            <a:off x="9602871" y="3447547"/>
            <a:ext cx="2076694" cy="2671034"/>
            <a:chOff x="9602871" y="3447547"/>
            <a:chExt cx="2076694" cy="2671034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21AF320-8057-47CF-A432-78B726589686}"/>
                </a:ext>
              </a:extLst>
            </p:cNvPr>
            <p:cNvSpPr/>
            <p:nvPr/>
          </p:nvSpPr>
          <p:spPr>
            <a:xfrm>
              <a:off x="9602871" y="3447547"/>
              <a:ext cx="1151326" cy="54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DE619BC-FDC8-4312-975C-4432721DCBD0}"/>
                </a:ext>
              </a:extLst>
            </p:cNvPr>
            <p:cNvSpPr txBox="1"/>
            <p:nvPr/>
          </p:nvSpPr>
          <p:spPr>
            <a:xfrm>
              <a:off x="9828829" y="5164474"/>
              <a:ext cx="18507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Return type</a:t>
              </a: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A56A034D-8CD0-47AA-BA96-5FF67DD8ACEB}"/>
                </a:ext>
              </a:extLst>
            </p:cNvPr>
            <p:cNvCxnSpPr>
              <a:cxnSpLocks/>
              <a:stCxn id="55" idx="2"/>
              <a:endCxn id="69" idx="0"/>
            </p:cNvCxnSpPr>
            <p:nvPr/>
          </p:nvCxnSpPr>
          <p:spPr>
            <a:xfrm>
              <a:off x="10178534" y="3992810"/>
              <a:ext cx="575663" cy="1171664"/>
            </a:xfrm>
            <a:prstGeom prst="line">
              <a:avLst/>
            </a:prstGeom>
            <a:ln w="9525" cap="flat" cmpd="sng" algn="ctr">
              <a:solidFill>
                <a:schemeClr val="dk1"/>
              </a:solidFill>
              <a:prstDash val="solid"/>
              <a:round/>
              <a:headEnd type="arrow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FADF5261-9AE8-4B43-88EC-D688159A5653}"/>
              </a:ext>
            </a:extLst>
          </p:cNvPr>
          <p:cNvGrpSpPr/>
          <p:nvPr/>
        </p:nvGrpSpPr>
        <p:grpSpPr>
          <a:xfrm>
            <a:off x="2685872" y="1722279"/>
            <a:ext cx="2191107" cy="1706719"/>
            <a:chOff x="2685872" y="1722279"/>
            <a:chExt cx="2191107" cy="1706719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43C456A-550E-41AB-A59F-CDCCF438CC1B}"/>
                </a:ext>
              </a:extLst>
            </p:cNvPr>
            <p:cNvCxnSpPr>
              <a:cxnSpLocks/>
              <a:endCxn id="87" idx="2"/>
            </p:cNvCxnSpPr>
            <p:nvPr/>
          </p:nvCxnSpPr>
          <p:spPr>
            <a:xfrm flipV="1">
              <a:off x="3781426" y="2245499"/>
              <a:ext cx="0" cy="1183499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CF2FF6A3-E094-49BD-85C9-C68BC5A55ADB}"/>
                </a:ext>
              </a:extLst>
            </p:cNvPr>
            <p:cNvSpPr txBox="1"/>
            <p:nvPr/>
          </p:nvSpPr>
          <p:spPr>
            <a:xfrm>
              <a:off x="2685872" y="1722279"/>
              <a:ext cx="219110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Parentheses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CC640B07-B432-4CF7-866E-FEFB7D5DA486}"/>
              </a:ext>
            </a:extLst>
          </p:cNvPr>
          <p:cNvGrpSpPr/>
          <p:nvPr/>
        </p:nvGrpSpPr>
        <p:grpSpPr>
          <a:xfrm>
            <a:off x="4065372" y="2324236"/>
            <a:ext cx="1107338" cy="1039047"/>
            <a:chOff x="4065372" y="2324236"/>
            <a:chExt cx="1107338" cy="1039047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8DB532D-7680-4A3D-B127-EF8AF80E72F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60231" y="2808200"/>
              <a:ext cx="1" cy="555083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873AAC3-D6CE-4999-9948-3C62FA460195}"/>
                </a:ext>
              </a:extLst>
            </p:cNvPr>
            <p:cNvSpPr txBox="1"/>
            <p:nvPr/>
          </p:nvSpPr>
          <p:spPr>
            <a:xfrm>
              <a:off x="4065372" y="2324236"/>
              <a:ext cx="11073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Colon</a:t>
              </a: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15A5768B-3327-45C9-B7F2-9E8A55E4B3FD}"/>
              </a:ext>
            </a:extLst>
          </p:cNvPr>
          <p:cNvGrpSpPr/>
          <p:nvPr/>
        </p:nvGrpSpPr>
        <p:grpSpPr>
          <a:xfrm>
            <a:off x="6498827" y="2324236"/>
            <a:ext cx="1107338" cy="1039047"/>
            <a:chOff x="6498827" y="2324236"/>
            <a:chExt cx="1107338" cy="1039047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0A8E60D8-EE4E-4C6E-A6A4-3B794B0A52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97450" y="2808200"/>
              <a:ext cx="1" cy="555083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77898AE1-4989-42FD-8B2C-0B476544B1AF}"/>
                </a:ext>
              </a:extLst>
            </p:cNvPr>
            <p:cNvSpPr txBox="1"/>
            <p:nvPr/>
          </p:nvSpPr>
          <p:spPr>
            <a:xfrm>
              <a:off x="6498827" y="2324236"/>
              <a:ext cx="11073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Colon</a:t>
              </a: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C2FF0923-B8BA-4274-BC00-36F11989F7C6}"/>
              </a:ext>
            </a:extLst>
          </p:cNvPr>
          <p:cNvGrpSpPr/>
          <p:nvPr/>
        </p:nvGrpSpPr>
        <p:grpSpPr>
          <a:xfrm>
            <a:off x="5103803" y="2324236"/>
            <a:ext cx="1480541" cy="1039047"/>
            <a:chOff x="5103803" y="2324236"/>
            <a:chExt cx="1480541" cy="1039047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2E23F23-F66D-4F50-AC65-10A15F93FDC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07428" y="2808200"/>
              <a:ext cx="1" cy="555083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B913C0F6-A92F-4F94-B1BF-2B8B1E2B251A}"/>
                </a:ext>
              </a:extLst>
            </p:cNvPr>
            <p:cNvSpPr txBox="1"/>
            <p:nvPr/>
          </p:nvSpPr>
          <p:spPr>
            <a:xfrm>
              <a:off x="5103803" y="2324236"/>
              <a:ext cx="148054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Comma</a:t>
              </a: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02EC79F5-2C67-4B89-9A32-235E87D5F86D}"/>
              </a:ext>
            </a:extLst>
          </p:cNvPr>
          <p:cNvGrpSpPr/>
          <p:nvPr/>
        </p:nvGrpSpPr>
        <p:grpSpPr>
          <a:xfrm>
            <a:off x="7348081" y="1722279"/>
            <a:ext cx="2065467" cy="1635899"/>
            <a:chOff x="7348081" y="1722279"/>
            <a:chExt cx="2065467" cy="1635899"/>
          </a:xfrm>
        </p:grpSpPr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240C2CF4-7F77-4E93-A3A6-B753C542EEFB}"/>
                </a:ext>
              </a:extLst>
            </p:cNvPr>
            <p:cNvCxnSpPr>
              <a:cxnSpLocks/>
              <a:endCxn id="91" idx="2"/>
            </p:cNvCxnSpPr>
            <p:nvPr/>
          </p:nvCxnSpPr>
          <p:spPr>
            <a:xfrm flipV="1">
              <a:off x="8378531" y="2245499"/>
              <a:ext cx="2284" cy="1112679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055781EB-C9D0-4C1F-928F-89E2656FCB77}"/>
                </a:ext>
              </a:extLst>
            </p:cNvPr>
            <p:cNvSpPr txBox="1"/>
            <p:nvPr/>
          </p:nvSpPr>
          <p:spPr>
            <a:xfrm>
              <a:off x="7348081" y="1722279"/>
              <a:ext cx="20654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Parentheses</a:t>
              </a: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E9CF72AE-248E-474A-BD0B-DF32C0E4551F}"/>
              </a:ext>
            </a:extLst>
          </p:cNvPr>
          <p:cNvGrpSpPr/>
          <p:nvPr/>
        </p:nvGrpSpPr>
        <p:grpSpPr>
          <a:xfrm>
            <a:off x="10303360" y="2324236"/>
            <a:ext cx="1107338" cy="1039047"/>
            <a:chOff x="10303360" y="2324236"/>
            <a:chExt cx="1107338" cy="1039047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EBC34C1-3579-4646-A2A8-D1C75B28068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878864" y="2808200"/>
              <a:ext cx="1" cy="555083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929B89E-21B8-425A-8351-C08ADA46118C}"/>
                </a:ext>
              </a:extLst>
            </p:cNvPr>
            <p:cNvSpPr txBox="1"/>
            <p:nvPr/>
          </p:nvSpPr>
          <p:spPr>
            <a:xfrm>
              <a:off x="10303360" y="2324236"/>
              <a:ext cx="11073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Colon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EAAF1E35-6FA4-4C1E-9B00-AEF53D535A08}"/>
              </a:ext>
            </a:extLst>
          </p:cNvPr>
          <p:cNvGrpSpPr/>
          <p:nvPr/>
        </p:nvGrpSpPr>
        <p:grpSpPr>
          <a:xfrm>
            <a:off x="7860436" y="3428998"/>
            <a:ext cx="2295383" cy="2720623"/>
            <a:chOff x="7860436" y="3428998"/>
            <a:chExt cx="2295383" cy="2720623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062675C-B333-43DB-805A-E53DAE0D62EF}"/>
                </a:ext>
              </a:extLst>
            </p:cNvPr>
            <p:cNvCxnSpPr>
              <a:cxnSpLocks/>
              <a:endCxn id="96" idx="2"/>
            </p:cNvCxnSpPr>
            <p:nvPr/>
          </p:nvCxnSpPr>
          <p:spPr>
            <a:xfrm flipV="1">
              <a:off x="9063547" y="3974261"/>
              <a:ext cx="60765" cy="1160412"/>
            </a:xfrm>
            <a:prstGeom prst="line">
              <a:avLst/>
            </a:prstGeom>
            <a:ln>
              <a:headEnd type="arrow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CD1ED4AF-5E60-4E1F-959F-281707694C79}"/>
                </a:ext>
              </a:extLst>
            </p:cNvPr>
            <p:cNvSpPr txBox="1"/>
            <p:nvPr/>
          </p:nvSpPr>
          <p:spPr>
            <a:xfrm>
              <a:off x="7860436" y="5195514"/>
              <a:ext cx="229538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Dash and Greater Than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236500E7-E37D-4193-9D32-3C92B5107604}"/>
                </a:ext>
              </a:extLst>
            </p:cNvPr>
            <p:cNvSpPr/>
            <p:nvPr/>
          </p:nvSpPr>
          <p:spPr>
            <a:xfrm>
              <a:off x="8818698" y="3428998"/>
              <a:ext cx="611227" cy="54526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7DD00CCB-3B6E-4159-8665-7BC788160F5B}"/>
              </a:ext>
            </a:extLst>
          </p:cNvPr>
          <p:cNvGrpSpPr/>
          <p:nvPr/>
        </p:nvGrpSpPr>
        <p:grpSpPr>
          <a:xfrm>
            <a:off x="3952945" y="4098071"/>
            <a:ext cx="4219508" cy="2313160"/>
            <a:chOff x="3952945" y="4098071"/>
            <a:chExt cx="4219508" cy="2313160"/>
          </a:xfrm>
        </p:grpSpPr>
        <p:sp>
          <p:nvSpPr>
            <p:cNvPr id="120" name="Left Bracket 119">
              <a:extLst>
                <a:ext uri="{FF2B5EF4-FFF2-40B4-BE49-F238E27FC236}">
                  <a16:creationId xmlns:a16="http://schemas.microsoft.com/office/drawing/2014/main" id="{BB3344F0-07EB-4EA3-940C-C4DA86556AC8}"/>
                </a:ext>
              </a:extLst>
            </p:cNvPr>
            <p:cNvSpPr/>
            <p:nvPr/>
          </p:nvSpPr>
          <p:spPr>
            <a:xfrm rot="16200000">
              <a:off x="5125647" y="2925369"/>
              <a:ext cx="1874103" cy="4219508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5C0A9711-87F3-4BC8-A1B3-48800358F742}"/>
                </a:ext>
              </a:extLst>
            </p:cNvPr>
            <p:cNvSpPr txBox="1"/>
            <p:nvPr/>
          </p:nvSpPr>
          <p:spPr>
            <a:xfrm>
              <a:off x="5075662" y="5888011"/>
              <a:ext cx="201019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Parameters</a:t>
              </a:r>
            </a:p>
          </p:txBody>
        </p:sp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629FB50-91A9-447D-8DA3-7639D46BD26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279566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34561">
        <p159:morph option="byObject"/>
      </p:transition>
    </mc:Choice>
    <mc:Fallback>
      <p:transition spd="slow" advTm="345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53BEB0B-752D-4823-8AB6-7C4F01F07D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9407" y="3612216"/>
            <a:ext cx="4920479" cy="29186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A67937-41D8-46C0-B362-84D7AAA1E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Body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E8142CB-5448-4C19-8BD6-B075E4AEBBA9}"/>
              </a:ext>
            </a:extLst>
          </p:cNvPr>
          <p:cNvSpPr/>
          <p:nvPr/>
        </p:nvSpPr>
        <p:spPr>
          <a:xfrm>
            <a:off x="360667" y="4099611"/>
            <a:ext cx="2035834" cy="931653"/>
          </a:xfrm>
          <a:prstGeom prst="wedgeRoundRectCallout">
            <a:avLst>
              <a:gd name="adj1" fmla="val -16204"/>
              <a:gd name="adj2" fmla="val -10615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Indent with 4 spaces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0173864-2ECE-45A1-8572-53438B56F8C1}"/>
              </a:ext>
            </a:extLst>
          </p:cNvPr>
          <p:cNvSpPr/>
          <p:nvPr/>
        </p:nvSpPr>
        <p:spPr>
          <a:xfrm>
            <a:off x="6313867" y="5157680"/>
            <a:ext cx="741872" cy="1158844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1009C1-AAD5-4BB5-B81B-804648E854D6}"/>
              </a:ext>
            </a:extLst>
          </p:cNvPr>
          <p:cNvSpPr txBox="1"/>
          <p:nvPr/>
        </p:nvSpPr>
        <p:spPr>
          <a:xfrm>
            <a:off x="705817" y="2505726"/>
            <a:ext cx="900897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28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28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-&gt; </a:t>
            </a:r>
            <a:r>
              <a:rPr lang="en-US" sz="28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  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left + right</a:t>
            </a:r>
          </a:p>
        </p:txBody>
      </p:sp>
      <p:sp>
        <p:nvSpPr>
          <p:cNvPr id="11" name="Left Bracket 10">
            <a:extLst>
              <a:ext uri="{FF2B5EF4-FFF2-40B4-BE49-F238E27FC236}">
                <a16:creationId xmlns:a16="http://schemas.microsoft.com/office/drawing/2014/main" id="{548800E9-ABBF-4D8B-991D-F8D8E134DF49}"/>
              </a:ext>
            </a:extLst>
          </p:cNvPr>
          <p:cNvSpPr/>
          <p:nvPr/>
        </p:nvSpPr>
        <p:spPr>
          <a:xfrm rot="16200000">
            <a:off x="885826" y="3292786"/>
            <a:ext cx="91454" cy="180975"/>
          </a:xfrm>
          <a:prstGeom prst="leftBracket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 Bracket 16">
            <a:extLst>
              <a:ext uri="{FF2B5EF4-FFF2-40B4-BE49-F238E27FC236}">
                <a16:creationId xmlns:a16="http://schemas.microsoft.com/office/drawing/2014/main" id="{50A19A96-5A9E-413D-8C85-DB74F7EF2664}"/>
              </a:ext>
            </a:extLst>
          </p:cNvPr>
          <p:cNvSpPr/>
          <p:nvPr/>
        </p:nvSpPr>
        <p:spPr>
          <a:xfrm rot="16200000">
            <a:off x="1128714" y="3292786"/>
            <a:ext cx="91454" cy="180975"/>
          </a:xfrm>
          <a:prstGeom prst="leftBracket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 Bracket 18">
            <a:extLst>
              <a:ext uri="{FF2B5EF4-FFF2-40B4-BE49-F238E27FC236}">
                <a16:creationId xmlns:a16="http://schemas.microsoft.com/office/drawing/2014/main" id="{2350BD7F-9B12-4C18-9780-716D23F02E67}"/>
              </a:ext>
            </a:extLst>
          </p:cNvPr>
          <p:cNvSpPr/>
          <p:nvPr/>
        </p:nvSpPr>
        <p:spPr>
          <a:xfrm rot="16200000">
            <a:off x="1371602" y="3292786"/>
            <a:ext cx="91454" cy="180975"/>
          </a:xfrm>
          <a:prstGeom prst="leftBracket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eft Bracket 19">
            <a:extLst>
              <a:ext uri="{FF2B5EF4-FFF2-40B4-BE49-F238E27FC236}">
                <a16:creationId xmlns:a16="http://schemas.microsoft.com/office/drawing/2014/main" id="{FF2A40B5-0442-41D9-8314-C6FB835E3097}"/>
              </a:ext>
            </a:extLst>
          </p:cNvPr>
          <p:cNvSpPr/>
          <p:nvPr/>
        </p:nvSpPr>
        <p:spPr>
          <a:xfrm rot="16200000">
            <a:off x="1614490" y="3292786"/>
            <a:ext cx="91454" cy="180975"/>
          </a:xfrm>
          <a:prstGeom prst="leftBracket">
            <a:avLst/>
          </a:prstGeom>
          <a:ln>
            <a:solidFill>
              <a:srgbClr val="C0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82D0CE31-B69D-4DDE-91EC-D4B3D2BE1D4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35747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1511">
        <p159:morph option="byObject"/>
      </p:transition>
    </mc:Choice>
    <mc:Fallback>
      <p:transition spd="slow" advTm="215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5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CC7BB-12F7-4CB7-A4F6-848232596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Naming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4F718-14EB-43AD-B0F4-DD3890631D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45720" indent="0">
              <a:buNone/>
            </a:pPr>
            <a:r>
              <a:rPr lang="en-US" sz="4800" dirty="0"/>
              <a:t>1. Use verbs</a:t>
            </a:r>
          </a:p>
          <a:p>
            <a:pPr marL="45720" indent="0">
              <a:buNone/>
            </a:pPr>
            <a:r>
              <a:rPr lang="en-US" sz="4800" dirty="0"/>
              <a:t>1. Function names can only have</a:t>
            </a:r>
          </a:p>
          <a:p>
            <a:pPr lvl="2"/>
            <a:r>
              <a:rPr lang="en-US" sz="3300" dirty="0"/>
              <a:t>Letters (</a:t>
            </a:r>
            <a:r>
              <a:rPr lang="en-US" sz="3300" dirty="0" err="1"/>
              <a:t>abcABC</a:t>
            </a:r>
            <a:r>
              <a:rPr lang="en-US" sz="3300" dirty="0"/>
              <a:t>)</a:t>
            </a:r>
          </a:p>
          <a:p>
            <a:pPr lvl="2"/>
            <a:r>
              <a:rPr lang="en-US" sz="3300" dirty="0"/>
              <a:t>Numbers (123)</a:t>
            </a:r>
          </a:p>
          <a:p>
            <a:pPr lvl="2"/>
            <a:r>
              <a:rPr lang="en-US" sz="3300" dirty="0"/>
              <a:t>Underscores (_)</a:t>
            </a:r>
          </a:p>
          <a:p>
            <a:pPr marL="45720" indent="0">
              <a:buNone/>
            </a:pPr>
            <a:r>
              <a:rPr lang="en-US" sz="4800" dirty="0"/>
              <a:t>2. Function Names must not begin with</a:t>
            </a:r>
          </a:p>
          <a:p>
            <a:pPr lvl="2"/>
            <a:r>
              <a:rPr lang="en-US" sz="3300" dirty="0"/>
              <a:t>Numbers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7DCE257-BAEA-4732-B023-096C240DCF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1564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18400">
        <p159:morph option="byObject"/>
      </p:transition>
    </mc:Choice>
    <mc:Fallback>
      <p:transition spd="slow" advTm="184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5725F-C028-4748-8E38-4B9BEC143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Your Functions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94F20B-6E51-45FD-858E-9986E64D0663}"/>
              </a:ext>
            </a:extLst>
          </p:cNvPr>
          <p:cNvSpPr txBox="1"/>
          <p:nvPr/>
        </p:nvSpPr>
        <p:spPr>
          <a:xfrm>
            <a:off x="1143000" y="2548801"/>
            <a:ext cx="850632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add5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a_number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3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6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a_number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+ </a:t>
            </a:r>
            <a:r>
              <a:rPr lang="en-US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endParaRPr lang="en-US" sz="3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add5(</a:t>
            </a:r>
            <a:r>
              <a:rPr lang="en-US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add5(</a:t>
            </a:r>
            <a:r>
              <a:rPr lang="en-US" sz="36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3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73BA5CBE-CA3A-4C43-A980-C9772D1F30EB}"/>
              </a:ext>
            </a:extLst>
          </p:cNvPr>
          <p:cNvSpPr/>
          <p:nvPr/>
        </p:nvSpPr>
        <p:spPr>
          <a:xfrm>
            <a:off x="3429454" y="4348336"/>
            <a:ext cx="793631" cy="524453"/>
          </a:xfrm>
          <a:prstGeom prst="wedgeRoundRectCallout">
            <a:avLst>
              <a:gd name="adj1" fmla="val -62016"/>
              <a:gd name="adj2" fmla="val -2825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15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5C93B5D0-D178-4140-B62F-514207DFABEB}"/>
              </a:ext>
            </a:extLst>
          </p:cNvPr>
          <p:cNvSpPr/>
          <p:nvPr/>
        </p:nvSpPr>
        <p:spPr>
          <a:xfrm>
            <a:off x="3417423" y="5018094"/>
            <a:ext cx="793631" cy="524453"/>
          </a:xfrm>
          <a:prstGeom prst="wedgeRoundRectCallout">
            <a:avLst>
              <a:gd name="adj1" fmla="val -62016"/>
              <a:gd name="adj2" fmla="val -28252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/>
              <a:t>8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32EF268B-AF43-477A-948A-7EE10EEAB2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596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2255">
        <p159:morph option="byObject"/>
      </p:transition>
    </mc:Choice>
    <mc:Fallback>
      <p:transition spd="slow" advTm="2225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B7365-B30B-43D5-8A4F-916B2A5B0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8C04B6-C147-4CC7-842B-6EA26A2324BB}"/>
              </a:ext>
            </a:extLst>
          </p:cNvPr>
          <p:cNvSpPr txBox="1"/>
          <p:nvPr/>
        </p:nvSpPr>
        <p:spPr>
          <a:xfrm>
            <a:off x="838199" y="2178857"/>
            <a:ext cx="11049001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32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subtract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first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second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-&gt; </a:t>
            </a:r>
            <a:r>
              <a:rPr lang="en-US" sz="32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32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first - second</a:t>
            </a:r>
          </a:p>
          <a:p>
            <a:b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subtract(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subtract(-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subtract(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32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sz="3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E98EB19F-89EF-4531-83BE-2736CA7C7F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3886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32726">
        <p159:morph option="byObject"/>
      </p:transition>
    </mc:Choice>
    <mc:Fallback>
      <p:transition spd="slow" advTm="3272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5F847-D98B-4086-BBB6-73A33575E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Parameters and Types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1003B0EC-6FAC-4771-A2BB-BB9A4153CB9F}"/>
              </a:ext>
            </a:extLst>
          </p:cNvPr>
          <p:cNvSpPr/>
          <p:nvPr/>
        </p:nvSpPr>
        <p:spPr>
          <a:xfrm>
            <a:off x="5182859" y="1826823"/>
            <a:ext cx="1880558" cy="862642"/>
          </a:xfrm>
          <a:prstGeom prst="wedgeRoundRectCallout">
            <a:avLst>
              <a:gd name="adj1" fmla="val -4100"/>
              <a:gd name="adj2" fmla="val 8749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Parameter type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9C79D44-BA14-49E8-96EA-373C61D2DF5F}"/>
              </a:ext>
            </a:extLst>
          </p:cNvPr>
          <p:cNvSpPr/>
          <p:nvPr/>
        </p:nvSpPr>
        <p:spPr>
          <a:xfrm>
            <a:off x="7544680" y="1789895"/>
            <a:ext cx="1880558" cy="862642"/>
          </a:xfrm>
          <a:prstGeom prst="wedgeRoundRectCallout">
            <a:avLst>
              <a:gd name="adj1" fmla="val -4100"/>
              <a:gd name="adj2" fmla="val 8749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Parameter type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2D6199CB-6051-49E1-B3E3-390E26D78ABB}"/>
              </a:ext>
            </a:extLst>
          </p:cNvPr>
          <p:cNvSpPr/>
          <p:nvPr/>
        </p:nvSpPr>
        <p:spPr>
          <a:xfrm>
            <a:off x="2871414" y="5446746"/>
            <a:ext cx="3414083" cy="862642"/>
          </a:xfrm>
          <a:prstGeom prst="wedgeRoundRectCallout">
            <a:avLst>
              <a:gd name="adj1" fmla="val -21118"/>
              <a:gd name="adj2" fmla="val -7813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These must match the parameter types!</a:t>
            </a: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7ED7DD11-290D-474E-AAAA-3D4C3F4DD1CF}"/>
              </a:ext>
            </a:extLst>
          </p:cNvPr>
          <p:cNvSpPr/>
          <p:nvPr/>
        </p:nvSpPr>
        <p:spPr>
          <a:xfrm>
            <a:off x="2871413" y="5446746"/>
            <a:ext cx="3414083" cy="862642"/>
          </a:xfrm>
          <a:prstGeom prst="wedgeRoundRectCallout">
            <a:avLst>
              <a:gd name="adj1" fmla="val -40647"/>
              <a:gd name="adj2" fmla="val -73714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These must match the parameter types!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790CC2-D491-4EC4-83EE-0BEA0112696F}"/>
              </a:ext>
            </a:extLst>
          </p:cNvPr>
          <p:cNvSpPr txBox="1"/>
          <p:nvPr/>
        </p:nvSpPr>
        <p:spPr>
          <a:xfrm>
            <a:off x="1142999" y="2944721"/>
            <a:ext cx="1008246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8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get_speed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distance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28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sz="28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-&gt; </a:t>
            </a:r>
            <a:r>
              <a:rPr lang="en-US" sz="28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800" b="0" dirty="0">
                <a:solidFill>
                  <a:srgbClr val="AF00DB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distance / time</a:t>
            </a:r>
          </a:p>
          <a:p>
            <a:b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get_speed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28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get_speed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8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sz="28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4CAA37E-EF92-4400-9171-5C95A8472E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055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7681">
        <p159:morph option="byObject"/>
      </p:transition>
    </mc:Choice>
    <mc:Fallback>
      <p:transition spd="slow" advTm="176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|3.5|1.4|2.3|1.4|1.8|1.6|2.1|2.9|3.2|1.6|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6"/>
</p:tagLst>
</file>

<file path=ppt/theme/theme1.xml><?xml version="1.0" encoding="utf-8"?>
<a:theme xmlns:a="http://schemas.openxmlformats.org/drawingml/2006/main" name="Basis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 sz="2800" dirty="0" smtClean="0"/>
        </a:defPPr>
      </a:lstStyle>
      <a:style>
        <a:lnRef idx="1">
          <a:schemeClr val="accent3"/>
        </a:lnRef>
        <a:fillRef idx="2">
          <a:schemeClr val="accent3"/>
        </a:fillRef>
        <a:effectRef idx="1">
          <a:schemeClr val="accent3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Basis</Template>
  <TotalTime>5454</TotalTime>
  <Words>1138</Words>
  <Application>Microsoft Office PowerPoint</Application>
  <PresentationFormat>Widescreen</PresentationFormat>
  <Paragraphs>138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Consolas</vt:lpstr>
      <vt:lpstr>Corbel</vt:lpstr>
      <vt:lpstr>Courier New</vt:lpstr>
      <vt:lpstr>Basis</vt:lpstr>
      <vt:lpstr>Defining Functions</vt:lpstr>
      <vt:lpstr>Defining Functions</vt:lpstr>
      <vt:lpstr>Why Functions?</vt:lpstr>
      <vt:lpstr>Definition Syntax</vt:lpstr>
      <vt:lpstr>Function Body</vt:lpstr>
      <vt:lpstr>Naming a function</vt:lpstr>
      <vt:lpstr>Calling Your Functions</vt:lpstr>
      <vt:lpstr>Parameters</vt:lpstr>
      <vt:lpstr>Parameters and Types</vt:lpstr>
      <vt:lpstr>Return</vt:lpstr>
      <vt:lpstr>Calling and Printing</vt:lpstr>
      <vt:lpstr>Pass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acbart</dc:creator>
  <cp:lastModifiedBy>Bart, Austin</cp:lastModifiedBy>
  <cp:revision>228</cp:revision>
  <dcterms:created xsi:type="dcterms:W3CDTF">2017-06-09T19:25:05Z</dcterms:created>
  <dcterms:modified xsi:type="dcterms:W3CDTF">2020-08-18T16:58:55Z</dcterms:modified>
</cp:coreProperties>
</file>